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ontserrat Classic" panose="020B0604020202020204" charset="0"/>
      <p:regular r:id="rId19"/>
      <p:bold r:id="rId20"/>
    </p:embeddedFont>
    <p:embeddedFont>
      <p:font typeface="Montserrat Light" panose="020B0604020202020204" charset="0"/>
      <p:regular r:id="rId21"/>
      <p:bold r:id="rId22"/>
      <p:italic r:id="rId23"/>
      <p:boldItalic r:id="rId24"/>
    </p:embeddedFont>
    <p:embeddedFont>
      <p:font typeface="Open Sans" panose="020B0604020202020204" charset="0"/>
      <p:regular r:id="rId25"/>
      <p:bold r:id="rId26"/>
      <p:italic r:id="rId27"/>
      <p:boldItalic r:id="rId28"/>
    </p:embeddedFont>
    <p:embeddedFont>
      <p:font typeface="Open Sans Extra Bold" panose="020B0604020202020204" charset="0"/>
      <p:regular r:id="rId29"/>
      <p: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6321" r="11953"/>
          <a:stretch>
            <a:fillRect/>
          </a:stretch>
        </p:blipFill>
        <p:spPr>
          <a:xfrm>
            <a:off x="12037373" y="-306969"/>
            <a:ext cx="6826929" cy="1090093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38585" r="21070"/>
          <a:stretch>
            <a:fillRect/>
          </a:stretch>
        </p:blipFill>
        <p:spPr>
          <a:xfrm>
            <a:off x="12021559" y="-306969"/>
            <a:ext cx="6426986" cy="1059396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5740752"/>
            <a:ext cx="9539411" cy="3517548"/>
            <a:chOff x="0" y="0"/>
            <a:chExt cx="12719215" cy="4690065"/>
          </a:xfrm>
        </p:grpSpPr>
        <p:sp>
          <p:nvSpPr>
            <p:cNvPr id="5" name="TextBox 5"/>
            <p:cNvSpPr txBox="1"/>
            <p:nvPr/>
          </p:nvSpPr>
          <p:spPr>
            <a:xfrm>
              <a:off x="0" y="4063955"/>
              <a:ext cx="8680479" cy="6261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</a:pPr>
              <a:endParaRPr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95275"/>
              <a:ext cx="12719215" cy="34029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360"/>
                </a:lnSpc>
              </a:pPr>
              <a:r>
                <a:rPr lang="en-US" sz="10400" b="1" spc="457">
                  <a:solidFill>
                    <a:srgbClr val="F8CF2C"/>
                  </a:solidFill>
                  <a:latin typeface="Montserrat Classic"/>
                </a:rPr>
                <a:t>MOVE, BAUSKA!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905015" y="686414"/>
            <a:ext cx="2264717" cy="2264717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285704" y="1082917"/>
            <a:ext cx="1471710" cy="147171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7118236" y="9117236"/>
            <a:ext cx="305310" cy="30531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l="l" t="t" r="r" b="b"/>
              <a:pathLst>
                <a:path w="6663624" h="6360176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-352425" y="4427023"/>
            <a:ext cx="18992850" cy="152400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id="5" name="Group 5"/>
          <p:cNvGrpSpPr/>
          <p:nvPr/>
        </p:nvGrpSpPr>
        <p:grpSpPr>
          <a:xfrm>
            <a:off x="5954163" y="4288910"/>
            <a:ext cx="428625" cy="428625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1093939" y="4288910"/>
            <a:ext cx="428625" cy="428625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4306349" y="4933406"/>
            <a:ext cx="3916656" cy="102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03"/>
              </a:lnSpc>
            </a:pPr>
            <a:r>
              <a:rPr lang="en-US" sz="2931">
                <a:solidFill>
                  <a:srgbClr val="F8CF2C"/>
                </a:solidFill>
                <a:latin typeface="Montserrat Classic"/>
              </a:rPr>
              <a:t>FEW ADJUSTMENTS NEED TO BE MADE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60636" y="4839058"/>
            <a:ext cx="4123856" cy="215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00"/>
              </a:lnSpc>
            </a:pPr>
            <a:r>
              <a:rPr lang="en-US" sz="3071">
                <a:solidFill>
                  <a:srgbClr val="F8CF2C"/>
                </a:solidFill>
                <a:latin typeface="Montserrat Classic"/>
              </a:rPr>
              <a:t>TAKEOVER BY BAUSKA TOURISM INFORMATION CENTRE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1019175"/>
            <a:ext cx="10708176" cy="862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5600" b="1">
                <a:solidFill>
                  <a:srgbClr val="F8CF2C"/>
                </a:solidFill>
                <a:latin typeface="Montserrat Classic"/>
              </a:rPr>
              <a:t>Future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42975"/>
            <a:ext cx="6368630" cy="829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1"/>
              </a:lnSpc>
              <a:spcBef>
                <a:spcPct val="0"/>
              </a:spcBef>
            </a:pPr>
            <a:r>
              <a:rPr lang="en-US" sz="4894" b="0" i="0">
                <a:solidFill>
                  <a:srgbClr val="F8CF2C"/>
                </a:solidFill>
                <a:latin typeface="Open Sans Extra Bold"/>
              </a:rPr>
              <a:t>Key lessons learned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87636" y="2400976"/>
            <a:ext cx="16230600" cy="4519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360" lvl="1" indent="-297180" algn="l">
              <a:lnSpc>
                <a:spcPts val="6012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Open Sans"/>
              </a:rPr>
              <a:t>A team needs a strong and certain leader</a:t>
            </a:r>
          </a:p>
          <a:p>
            <a:pPr marL="594360" lvl="1" indent="-297180" algn="l">
              <a:lnSpc>
                <a:spcPts val="6012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Open Sans"/>
              </a:rPr>
              <a:t>The need of respect and caring within a team</a:t>
            </a:r>
          </a:p>
          <a:p>
            <a:pPr marL="594360" lvl="1" indent="-297180" algn="l">
              <a:lnSpc>
                <a:spcPts val="6012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Open Sans"/>
              </a:rPr>
              <a:t>Communication is the key</a:t>
            </a:r>
          </a:p>
          <a:p>
            <a:pPr marL="594360" lvl="1" indent="-297180" algn="l">
              <a:lnSpc>
                <a:spcPts val="6012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Open Sans"/>
              </a:rPr>
              <a:t>Be flexible</a:t>
            </a:r>
          </a:p>
          <a:p>
            <a:pPr marL="594360" lvl="1" indent="-297180" algn="l">
              <a:lnSpc>
                <a:spcPts val="6012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Open Sans"/>
              </a:rPr>
              <a:t>Before working on an idea, do a deep research on the situation and the problem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7118236" y="9117236"/>
            <a:ext cx="305310" cy="30531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l="l" t="t" r="r" b="b"/>
              <a:pathLst>
                <a:path w="6663624" h="6360176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876300"/>
            <a:ext cx="6159600" cy="1289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562"/>
              </a:lnSpc>
              <a:spcBef>
                <a:spcPct val="0"/>
              </a:spcBef>
            </a:pPr>
            <a:r>
              <a:rPr lang="en-US" sz="7544" b="0" i="0" dirty="0">
                <a:solidFill>
                  <a:srgbClr val="F8CF2C"/>
                </a:solidFill>
                <a:latin typeface="Open Sans Extra Bold"/>
              </a:rPr>
              <a:t>Contact Us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692757"/>
            <a:ext cx="9074586" cy="2951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b="0" i="0" dirty="0">
                <a:solidFill>
                  <a:srgbClr val="000000"/>
                </a:solidFill>
                <a:latin typeface="Open Sans"/>
              </a:rPr>
              <a:t>emilsss25@gmail.com</a:t>
            </a:r>
          </a:p>
          <a:p>
            <a:pPr>
              <a:lnSpc>
                <a:spcPts val="5880"/>
              </a:lnSpc>
              <a:spcBef>
                <a:spcPct val="0"/>
              </a:spcBef>
            </a:pPr>
            <a:r>
              <a:rPr lang="en-US" sz="4200" b="0" i="0" dirty="0">
                <a:solidFill>
                  <a:srgbClr val="000000"/>
                </a:solidFill>
                <a:latin typeface="Open Sans"/>
              </a:rPr>
              <a:t>kristiana.jaunpetrovica@gmail.com</a:t>
            </a:r>
          </a:p>
          <a:p>
            <a:pPr>
              <a:lnSpc>
                <a:spcPts val="5880"/>
              </a:lnSpc>
              <a:spcBef>
                <a:spcPct val="0"/>
              </a:spcBef>
            </a:pPr>
            <a:endParaRPr lang="en-US" sz="4200" b="0" i="0" dirty="0">
              <a:solidFill>
                <a:srgbClr val="000000"/>
              </a:solidFill>
              <a:latin typeface="Open Sans"/>
            </a:endParaRPr>
          </a:p>
          <a:p>
            <a:pPr>
              <a:lnSpc>
                <a:spcPts val="5880"/>
              </a:lnSpc>
              <a:spcBef>
                <a:spcPct val="0"/>
              </a:spcBef>
            </a:pPr>
            <a:endParaRPr lang="en-US" sz="4200" b="0" i="0" dirty="0">
              <a:solidFill>
                <a:srgbClr val="000000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7118236" y="9117236"/>
            <a:ext cx="305310" cy="30531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l="l" t="t" r="r" b="b"/>
              <a:pathLst>
                <a:path w="6663624" h="6360176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5334000" y="6057900"/>
            <a:ext cx="7239000" cy="15341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14"/>
              </a:lnSpc>
              <a:spcBef>
                <a:spcPct val="0"/>
              </a:spcBef>
            </a:pPr>
            <a:r>
              <a:rPr lang="en-US" sz="9153" b="0" i="0" dirty="0">
                <a:solidFill>
                  <a:srgbClr val="F8CF2C"/>
                </a:solidFill>
                <a:latin typeface="Open Sans Extra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7118236" y="9117236"/>
            <a:ext cx="305310" cy="30531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l="l" t="t" r="r" b="b"/>
              <a:pathLst>
                <a:path w="6663624" h="6360176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t="5968" b="12695"/>
          <a:stretch>
            <a:fillRect/>
          </a:stretch>
        </p:blipFill>
        <p:spPr>
          <a:xfrm>
            <a:off x="0" y="4631438"/>
            <a:ext cx="18463949" cy="8971597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25642" y="1155806"/>
            <a:ext cx="17068991" cy="3391769"/>
            <a:chOff x="0" y="0"/>
            <a:chExt cx="22758654" cy="4522359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20082540" cy="1147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 b="1">
                  <a:solidFill>
                    <a:srgbClr val="F8CF2C"/>
                  </a:solidFill>
                  <a:latin typeface="Montserrat Classic"/>
                </a:rPr>
                <a:t>The product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190711"/>
              <a:ext cx="18931189" cy="23263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768"/>
                </a:lnSpc>
              </a:pPr>
              <a:r>
                <a:rPr lang="en-US" sz="3200" spc="124">
                  <a:solidFill>
                    <a:srgbClr val="000000"/>
                  </a:solidFill>
                  <a:latin typeface="Montserrat Light"/>
                </a:rPr>
                <a:t>A digitalised walking/cycling route around Bauska. The route has QR codes placed at most popular sightseeing objects/attraction points.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067699"/>
              <a:ext cx="22758654" cy="454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918365" y="2533511"/>
            <a:ext cx="4615943" cy="439062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54933" y="1333500"/>
            <a:ext cx="4221472" cy="8895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  <a:spcBef>
                <a:spcPct val="0"/>
              </a:spcBef>
            </a:pPr>
            <a:r>
              <a:rPr lang="en-US" sz="5600" b="1" i="0" dirty="0">
                <a:solidFill>
                  <a:srgbClr val="F8CF2C"/>
                </a:solidFill>
                <a:latin typeface="Montserrat Classic"/>
              </a:rPr>
              <a:t>The team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50171" y="2691606"/>
            <a:ext cx="9802012" cy="4354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8320" lvl="1" indent="-264160">
              <a:lnSpc>
                <a:spcPts val="5024"/>
              </a:lnSpc>
              <a:buFont typeface="Arial"/>
              <a:buChar char="•"/>
            </a:pPr>
            <a:r>
              <a:rPr lang="en-US" sz="3200" b="0" i="0">
                <a:solidFill>
                  <a:srgbClr val="000000"/>
                </a:solidFill>
                <a:latin typeface="Open Sans"/>
              </a:rPr>
              <a:t>Roberta Zvejniece (Leader, Technical designer)</a:t>
            </a:r>
          </a:p>
          <a:p>
            <a:pPr marL="528320" lvl="1" indent="-264160">
              <a:lnSpc>
                <a:spcPts val="5024"/>
              </a:lnSpc>
              <a:buFont typeface="Arial"/>
              <a:buChar char="•"/>
            </a:pPr>
            <a:r>
              <a:rPr lang="en-US" sz="3200" b="0" i="0">
                <a:solidFill>
                  <a:srgbClr val="000000"/>
                </a:solidFill>
                <a:latin typeface="Open Sans"/>
              </a:rPr>
              <a:t>Annija Vītoliņa (Functional designer)</a:t>
            </a:r>
          </a:p>
          <a:p>
            <a:pPr marL="528320" lvl="1" indent="-264160">
              <a:lnSpc>
                <a:spcPts val="5024"/>
              </a:lnSpc>
              <a:buFont typeface="Arial"/>
              <a:buChar char="•"/>
            </a:pPr>
            <a:r>
              <a:rPr lang="en-US" sz="3200" b="0" i="0">
                <a:solidFill>
                  <a:srgbClr val="000000"/>
                </a:solidFill>
                <a:latin typeface="Open Sans"/>
              </a:rPr>
              <a:t>Kristiāna Jaunpetroviča (Communication)</a:t>
            </a:r>
          </a:p>
          <a:p>
            <a:pPr marL="528320" lvl="1" indent="-264160">
              <a:lnSpc>
                <a:spcPts val="5024"/>
              </a:lnSpc>
              <a:buFont typeface="Arial"/>
              <a:buChar char="•"/>
            </a:pPr>
            <a:r>
              <a:rPr lang="en-US" sz="3200" b="0" i="0">
                <a:solidFill>
                  <a:srgbClr val="000000"/>
                </a:solidFill>
                <a:latin typeface="Open Sans"/>
              </a:rPr>
              <a:t>Emīls Kraģis (Communication)</a:t>
            </a:r>
          </a:p>
          <a:p>
            <a:pPr marL="528320" lvl="1" indent="-264160">
              <a:lnSpc>
                <a:spcPts val="5024"/>
              </a:lnSpc>
              <a:buFont typeface="Arial"/>
              <a:buChar char="•"/>
            </a:pPr>
            <a:r>
              <a:rPr lang="en-US" sz="3200" b="0" i="0">
                <a:solidFill>
                  <a:srgbClr val="000000"/>
                </a:solidFill>
                <a:latin typeface="Open Sans"/>
              </a:rPr>
              <a:t>Sofia Ogorodnikova (Designer)</a:t>
            </a:r>
          </a:p>
          <a:p>
            <a:pPr marL="528320" lvl="1" indent="-264160">
              <a:lnSpc>
                <a:spcPts val="5024"/>
              </a:lnSpc>
              <a:buFont typeface="Arial"/>
              <a:buChar char="•"/>
            </a:pPr>
            <a:r>
              <a:rPr lang="en-US" sz="3200" b="0" i="0">
                <a:solidFill>
                  <a:srgbClr val="000000"/>
                </a:solidFill>
                <a:latin typeface="Open Sans"/>
              </a:rPr>
              <a:t>Rihards Žilionis (Technical designer)</a:t>
            </a:r>
          </a:p>
          <a:p>
            <a:pPr marL="528320" lvl="1" indent="-264160">
              <a:lnSpc>
                <a:spcPts val="5024"/>
              </a:lnSpc>
              <a:buFont typeface="Arial"/>
              <a:buChar char="•"/>
            </a:pPr>
            <a:r>
              <a:rPr lang="en-US" sz="3200" b="0" i="0">
                <a:solidFill>
                  <a:srgbClr val="000000"/>
                </a:solidFill>
                <a:latin typeface="Open Sans"/>
              </a:rPr>
              <a:t>Dilobar Tojiboeva (Information researcher)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865316" y="-514371"/>
            <a:ext cx="6557368" cy="11315743"/>
          </a:xfrm>
          <a:prstGeom prst="rect">
            <a:avLst/>
          </a:prstGeom>
          <a:solidFill>
            <a:srgbClr val="FFFEE6"/>
          </a:solidFill>
        </p:spPr>
      </p:sp>
      <p:grpSp>
        <p:nvGrpSpPr>
          <p:cNvPr id="3" name="Group 3"/>
          <p:cNvGrpSpPr/>
          <p:nvPr/>
        </p:nvGrpSpPr>
        <p:grpSpPr>
          <a:xfrm>
            <a:off x="6584428" y="3779936"/>
            <a:ext cx="5398684" cy="2307818"/>
            <a:chOff x="0" y="0"/>
            <a:chExt cx="7198245" cy="3077091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3395582" y="0"/>
              <a:ext cx="407080" cy="407080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-156812" y="-5088"/>
                <a:ext cx="6663624" cy="6360176"/>
              </a:xfrm>
              <a:custGeom>
                <a:avLst/>
                <a:gdLst/>
                <a:ahLst/>
                <a:cxnLst/>
                <a:rect l="l" t="t" r="r" b="b"/>
                <a:pathLst>
                  <a:path w="6663624" h="6360176">
                    <a:moveTo>
                      <a:pt x="3331812" y="5088"/>
                    </a:moveTo>
                    <a:lnTo>
                      <a:pt x="3331812" y="5088"/>
                    </a:lnTo>
                    <a:cubicBezTo>
                      <a:pt x="2194111" y="0"/>
                      <a:pt x="1140649" y="604036"/>
                      <a:pt x="570324" y="1588475"/>
                    </a:cubicBezTo>
                    <a:cubicBezTo>
                      <a:pt x="0" y="2572913"/>
                      <a:pt x="0" y="3787263"/>
                      <a:pt x="570324" y="4771701"/>
                    </a:cubicBezTo>
                    <a:cubicBezTo>
                      <a:pt x="1140649" y="5756140"/>
                      <a:pt x="2194111" y="6360176"/>
                      <a:pt x="3331812" y="6355088"/>
                    </a:cubicBezTo>
                    <a:cubicBezTo>
                      <a:pt x="4469513" y="6360176"/>
                      <a:pt x="5522976" y="5756140"/>
                      <a:pt x="6093300" y="4771701"/>
                    </a:cubicBezTo>
                    <a:cubicBezTo>
                      <a:pt x="6663624" y="3787263"/>
                      <a:pt x="6663624" y="2572913"/>
                      <a:pt x="6093300" y="1588475"/>
                    </a:cubicBezTo>
                    <a:cubicBezTo>
                      <a:pt x="5522976" y="604036"/>
                      <a:pt x="4469513" y="0"/>
                      <a:pt x="3331812" y="5088"/>
                    </a:cubicBezTo>
                    <a:close/>
                  </a:path>
                </a:pathLst>
              </a:custGeom>
              <a:solidFill>
                <a:srgbClr val="F8CF2C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276536" y="792265"/>
              <a:ext cx="6645173" cy="853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0"/>
                </a:lnSpc>
              </a:pPr>
              <a:r>
                <a:rPr lang="en-US" sz="4200" b="1" spc="310">
                  <a:solidFill>
                    <a:srgbClr val="F8CF2C"/>
                  </a:solidFill>
                  <a:latin typeface="Montserrat Classic"/>
                </a:rPr>
                <a:t>Initial idea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918639"/>
              <a:ext cx="7198245" cy="11584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b="1">
                  <a:solidFill>
                    <a:srgbClr val="000000"/>
                  </a:solidFill>
                  <a:latin typeface="Montserrat Light"/>
                </a:rPr>
                <a:t>Digitalised sightseeing route</a:t>
              </a:r>
            </a:p>
            <a:p>
              <a:pPr algn="ctr">
                <a:lnSpc>
                  <a:spcPts val="3359"/>
                </a:lnSpc>
              </a:pPr>
              <a:r>
                <a:rPr lang="en-US" sz="2400" b="1">
                  <a:solidFill>
                    <a:srgbClr val="000000"/>
                  </a:solidFill>
                  <a:latin typeface="Montserrat Light"/>
                </a:rPr>
                <a:t> Annual Unity Ride</a:t>
              </a:r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l="5423" r="52043"/>
          <a:stretch>
            <a:fillRect/>
          </a:stretch>
        </p:blipFill>
        <p:spPr>
          <a:xfrm>
            <a:off x="-327147" y="0"/>
            <a:ext cx="6593588" cy="1032848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 l="13319" r="6032"/>
          <a:stretch>
            <a:fillRect/>
          </a:stretch>
        </p:blipFill>
        <p:spPr>
          <a:xfrm>
            <a:off x="12296891" y="0"/>
            <a:ext cx="12607243" cy="103284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7118236" y="9117236"/>
            <a:ext cx="305310" cy="30531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l="l" t="t" r="r" b="b"/>
              <a:pathLst>
                <a:path w="6663624" h="6360176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783660" y="1573804"/>
            <a:ext cx="8189553" cy="82296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864454" y="469619"/>
            <a:ext cx="11288902" cy="1467434"/>
            <a:chOff x="0" y="0"/>
            <a:chExt cx="15051870" cy="1956578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14277569" cy="11474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20"/>
                </a:lnSpc>
              </a:pPr>
              <a:r>
                <a:rPr lang="en-US" sz="5600" b="1">
                  <a:solidFill>
                    <a:srgbClr val="F8CF2C"/>
                  </a:solidFill>
                  <a:latin typeface="Montserrat Classic"/>
                </a:rPr>
                <a:t>Initial project stakeholders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306338"/>
              <a:ext cx="15051870" cy="6502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4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9879" r="40433"/>
          <a:stretch>
            <a:fillRect/>
          </a:stretch>
        </p:blipFill>
        <p:spPr>
          <a:xfrm>
            <a:off x="-528144" y="-433086"/>
            <a:ext cx="3913025" cy="11166413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7118236" y="9117236"/>
            <a:ext cx="305310" cy="30531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l="l" t="t" r="r" b="b"/>
              <a:pathLst>
                <a:path w="6663624" h="6360176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l="10000" r="20242"/>
          <a:stretch>
            <a:fillRect/>
          </a:stretch>
        </p:blipFill>
        <p:spPr>
          <a:xfrm>
            <a:off x="0" y="0"/>
            <a:ext cx="5382002" cy="102870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5694909" y="1508371"/>
            <a:ext cx="10731414" cy="862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5600" b="1">
                <a:solidFill>
                  <a:srgbClr val="F8CF2C"/>
                </a:solidFill>
                <a:latin typeface="Montserrat Classic"/>
              </a:rPr>
              <a:t>Problem Identification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94909" y="2784305"/>
            <a:ext cx="11251716" cy="2246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360" lvl="1" indent="-297180">
              <a:lnSpc>
                <a:spcPts val="6192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Open Sans"/>
              </a:rPr>
              <a:t>Research about Bauskas current tourism situation</a:t>
            </a:r>
          </a:p>
          <a:p>
            <a:pPr marL="594360" lvl="1" indent="-297180">
              <a:lnSpc>
                <a:spcPts val="6192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Open Sans"/>
              </a:rPr>
              <a:t>The growing trend of QR codes</a:t>
            </a:r>
          </a:p>
          <a:p>
            <a:pPr marL="594360" lvl="1" indent="-297180">
              <a:lnSpc>
                <a:spcPts val="6192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Open Sans"/>
              </a:rPr>
              <a:t>Lack of active tourism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725913" y="4567052"/>
            <a:ext cx="3346265" cy="489792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019175"/>
            <a:ext cx="10508347" cy="2569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5600" b="1">
                <a:solidFill>
                  <a:srgbClr val="F8CF2C"/>
                </a:solidFill>
                <a:latin typeface="Montserrat Classic"/>
              </a:rPr>
              <a:t>What pivots/ iterations solution testing brought to your product/ service?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4294755"/>
            <a:ext cx="9486985" cy="1436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360" lvl="1" indent="-297180">
              <a:lnSpc>
                <a:spcPts val="5940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Montserrat Light"/>
              </a:rPr>
              <a:t>Cancelling of the Unity Ride</a:t>
            </a:r>
          </a:p>
          <a:p>
            <a:pPr marL="594360" lvl="1" indent="-297180">
              <a:lnSpc>
                <a:spcPts val="5940"/>
              </a:lnSpc>
              <a:buFont typeface="Arial"/>
              <a:buChar char="•"/>
            </a:pPr>
            <a:r>
              <a:rPr lang="en-US" sz="3600" b="0" i="0">
                <a:solidFill>
                  <a:srgbClr val="000000"/>
                </a:solidFill>
                <a:latin typeface="Montserrat Light"/>
              </a:rPr>
              <a:t>We changed the idea of a longer route 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093716" y="1748506"/>
            <a:ext cx="9234324" cy="1588242"/>
            <a:chOff x="0" y="0"/>
            <a:chExt cx="12312432" cy="2117655"/>
          </a:xfrm>
        </p:grpSpPr>
        <p:sp>
          <p:nvSpPr>
            <p:cNvPr id="3" name="TextBox 3"/>
            <p:cNvSpPr txBox="1"/>
            <p:nvPr/>
          </p:nvSpPr>
          <p:spPr>
            <a:xfrm>
              <a:off x="0" y="795240"/>
              <a:ext cx="12312432" cy="13224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753"/>
                </a:lnSpc>
              </a:pPr>
              <a:r>
                <a:rPr lang="en-US" sz="6461" b="1">
                  <a:solidFill>
                    <a:srgbClr val="F8CF2C"/>
                  </a:solidFill>
                  <a:latin typeface="Montserrat Classic"/>
                </a:rPr>
                <a:t>Solution testing</a:t>
              </a:r>
            </a:p>
          </p:txBody>
        </p:sp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0" y="0"/>
              <a:ext cx="469674" cy="469674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-156812" y="-5088"/>
                <a:ext cx="6663624" cy="6360176"/>
              </a:xfrm>
              <a:custGeom>
                <a:avLst/>
                <a:gdLst/>
                <a:ahLst/>
                <a:cxnLst/>
                <a:rect l="l" t="t" r="r" b="b"/>
                <a:pathLst>
                  <a:path w="6663624" h="6360176">
                    <a:moveTo>
                      <a:pt x="3331812" y="5088"/>
                    </a:moveTo>
                    <a:lnTo>
                      <a:pt x="3331812" y="5088"/>
                    </a:lnTo>
                    <a:cubicBezTo>
                      <a:pt x="2194111" y="0"/>
                      <a:pt x="1140649" y="604036"/>
                      <a:pt x="570324" y="1588475"/>
                    </a:cubicBezTo>
                    <a:cubicBezTo>
                      <a:pt x="0" y="2572913"/>
                      <a:pt x="0" y="3787263"/>
                      <a:pt x="570324" y="4771701"/>
                    </a:cubicBezTo>
                    <a:cubicBezTo>
                      <a:pt x="1140649" y="5756140"/>
                      <a:pt x="2194111" y="6360176"/>
                      <a:pt x="3331812" y="6355088"/>
                    </a:cubicBezTo>
                    <a:cubicBezTo>
                      <a:pt x="4469513" y="6360176"/>
                      <a:pt x="5522976" y="5756140"/>
                      <a:pt x="6093300" y="4771701"/>
                    </a:cubicBezTo>
                    <a:cubicBezTo>
                      <a:pt x="6663624" y="3787263"/>
                      <a:pt x="6663624" y="2572913"/>
                      <a:pt x="6093300" y="1588475"/>
                    </a:cubicBezTo>
                    <a:cubicBezTo>
                      <a:pt x="5522976" y="604036"/>
                      <a:pt x="4469513" y="0"/>
                      <a:pt x="3331812" y="5088"/>
                    </a:cubicBezTo>
                    <a:close/>
                  </a:path>
                </a:pathLst>
              </a:custGeom>
              <a:solidFill>
                <a:srgbClr val="F8CF2C"/>
              </a:solidFill>
            </p:spPr>
          </p:sp>
        </p:grp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l="26469" r="38074"/>
          <a:stretch>
            <a:fillRect/>
          </a:stretch>
        </p:blipFill>
        <p:spPr>
          <a:xfrm>
            <a:off x="0" y="-271163"/>
            <a:ext cx="6266441" cy="10558163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859326" y="3807460"/>
            <a:ext cx="9351697" cy="2846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4722" lvl="1" indent="-247361">
              <a:lnSpc>
                <a:spcPts val="4644"/>
              </a:lnSpc>
              <a:buFont typeface="Arial"/>
              <a:buChar char="•"/>
            </a:pPr>
            <a:r>
              <a:rPr lang="en-US" sz="2996" b="0" i="0">
                <a:solidFill>
                  <a:srgbClr val="000000"/>
                </a:solidFill>
                <a:latin typeface="Montserrat Classic"/>
              </a:rPr>
              <a:t>Collaboration with the Bauska Tourist Information Centre</a:t>
            </a:r>
          </a:p>
          <a:p>
            <a:pPr marL="494722" lvl="1" indent="-247361">
              <a:lnSpc>
                <a:spcPts val="4644"/>
              </a:lnSpc>
              <a:buFont typeface="Arial"/>
              <a:buChar char="•"/>
            </a:pPr>
            <a:r>
              <a:rPr lang="en-US" sz="2996" b="0" i="0">
                <a:solidFill>
                  <a:srgbClr val="000000"/>
                </a:solidFill>
                <a:latin typeface="Montserrat Classic"/>
              </a:rPr>
              <a:t>Implementation of ideas, such as different languages, newest attraction points, and other changes to the prototype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7918" t="7282" r="8649" b="9520"/>
          <a:stretch>
            <a:fillRect/>
          </a:stretch>
        </p:blipFill>
        <p:spPr>
          <a:xfrm>
            <a:off x="6113781" y="2649259"/>
            <a:ext cx="5402790" cy="538752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09364" y="751802"/>
            <a:ext cx="8162345" cy="906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0"/>
              </a:lnSpc>
              <a:spcBef>
                <a:spcPct val="0"/>
              </a:spcBef>
            </a:pPr>
            <a:r>
              <a:rPr lang="en-US" sz="5336" b="0" i="0">
                <a:solidFill>
                  <a:srgbClr val="F8CF2C"/>
                </a:solidFill>
                <a:latin typeface="Open Sans Extra Bold"/>
              </a:rPr>
              <a:t>Product at the moment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233</Words>
  <Application>Microsoft Office PowerPoint</Application>
  <PresentationFormat>Custom</PresentationFormat>
  <Paragraphs>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Montserrat Classic</vt:lpstr>
      <vt:lpstr>Calibri</vt:lpstr>
      <vt:lpstr>Montserrat Light</vt:lpstr>
      <vt:lpstr>Open Sans Extra Bold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Grid Presentation</dc:title>
  <dc:creator>HP</dc:creator>
  <cp:lastModifiedBy>kristiana.jaunpetrovica@gmail.com</cp:lastModifiedBy>
  <cp:revision>2</cp:revision>
  <dcterms:created xsi:type="dcterms:W3CDTF">2006-08-16T00:00:00Z</dcterms:created>
  <dcterms:modified xsi:type="dcterms:W3CDTF">2019-12-11T10:38:31Z</dcterms:modified>
  <dc:identifier>DADtmOaR7ug</dc:identifier>
</cp:coreProperties>
</file>

<file path=docProps/thumbnail.jpeg>
</file>